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985C5-E46F-4C00-8F97-3E90F61CE000}" v="2" dt="2024-07-23T19:52:18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EE16-66C5-8007-59B7-E3079ECD7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20BE6-0F79-2F82-B838-E794F4E99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78F0B-C793-78B6-709B-81E56774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F372D-FA77-821E-AA9B-80FD8DC9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74E12-62A5-E93C-920A-BCC19A96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1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DA448-E43D-33BA-0387-D33062DF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C34DD-0037-3298-886B-5A6AD6FB2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D6773-25AE-7B06-A21C-5600D223D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6FE0-CCB5-33F0-6C07-53DA4576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55E6-1C7B-83FE-46B0-D9E36DEF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26E139-3FF2-EFCE-1C7D-C99FBDCBD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CA8BD-D6C7-FA1D-0794-8EB9BA05D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F4105-4549-8D0B-50FF-43E8541D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C6A0A-4018-EAA2-C551-4B4E2908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32165-1E70-7067-B11D-678EF8CD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6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6218C-400C-1169-0081-1EE1EBC1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BADC7-6490-3711-B2B2-B7F3E1262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BF386-FB23-34A0-BED3-708FA10D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911C6-4195-45FD-39A1-FA805B90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89B17-A081-06CF-7CCB-C0022C6D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3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B10F-9563-58FC-A78A-28D162F4D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1CFE2-482B-19B0-C72D-94FD7C64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D21A-5453-2656-C180-A641B177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42AED-BB6B-7083-7F27-636F8DDC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C21DB-57E2-4B2B-BCEC-8E1E45B8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6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DB20B-F1E1-4ADF-682B-FB204CFE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9B7C-3E5F-5E8A-A375-07CC821E0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1EC61-496C-5D2D-7F26-278DC8DE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BA360-3FFC-EA0A-4B64-512C23CF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060D0-C5FD-F215-72DD-663D6E22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1022F-BBD3-67DE-F051-F4D2C6E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6837B-2093-C504-08C4-D88BF8449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0D8E9-AF26-893C-5AD3-2056B8ED3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4D199-DDCC-09E4-E2F8-CB20205B9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9EC1E1-F000-DD2F-458E-D453C2C06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E3F8C-7572-1752-B4EA-87CAE4E7F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6D79E-FB0E-921C-A257-B02CE69D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8DAD0-D420-9A47-40AE-F0453FED6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A4FD4-3FCA-7AAA-1098-3FA5A14A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3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309E-3652-27F0-0ECA-FB0924FC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8B0058-2F6B-2260-6B47-7E2C8872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A07B2-C1A7-07F7-9420-052F680D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14426-58CF-D307-C65E-5C16931C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7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625F17-EDF5-E438-990F-81494EEF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B5446-7CF7-2D56-C2EB-ED006559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E5159-79D4-4D80-AB13-183A7E163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5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BC29-EC4B-9C60-8D16-4141EFF45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1A51B-C3BC-DD2E-3526-4C36DE5C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1CC67-37B1-074B-4B9B-07A353FC1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54104-B108-49E3-D178-5BEED56F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0F424-0C9B-E0F9-3D0D-71F2E9CE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C164F-A797-BF3B-CD25-5FF15CAD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DAC2-F879-B09E-C92C-48032F0C3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E8E33-80DE-909A-852D-31444055E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C7E46-0BA3-0F0F-97E0-D86FE0015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65FCF-95D9-A67C-AB8C-C47E8985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849FF-0FEC-E3BA-A776-A33A921F8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9CA18-0CE7-33F4-6F14-832C8C22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AD2A0-C677-53BC-56E9-6E5961170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16942-F84D-9E90-CBCD-E8D1EE3CD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63C4D-2B9C-4C60-4E67-821F156F8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FE336-84EC-4285-83F0-D06286DD324C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1EA09-85F9-A192-DE42-82BEDDA54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3291E-812D-B35E-31C3-349026C16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709F0B-67FA-4E0E-B800-61647AFE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7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FA20-1FBE-7F33-FA42-447D585AC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543" y="1606565"/>
            <a:ext cx="7890295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4800" b="1" dirty="0">
                <a:latin typeface="Verdana" panose="020B0604030504040204" pitchFamily="34" charset="0"/>
                <a:ea typeface="Verdana" panose="020B0604030504040204" pitchFamily="34" charset="0"/>
              </a:rPr>
              <a:t>Accessible presentation formatting for neurodivergent populations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B52BE3-B43E-B2D7-B4DE-845604456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543" y="4423554"/>
            <a:ext cx="9144000" cy="209505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Elodie Carel, B.S., B.A.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University of Massachusetts Amherst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ecarel@umass.edu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14331B-6176-4DB3-436D-863B97493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671" y="1363440"/>
            <a:ext cx="4630943" cy="23154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BA5510-3D76-8942-8785-0321FAD77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074" y="4363492"/>
            <a:ext cx="2262135" cy="226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5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3F251-6BD7-BEE9-C87C-ABDDE736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Slide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9FE8A-5D36-FB15-6457-6DDEE721F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461" y="1843966"/>
            <a:ext cx="10515600" cy="50140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400" dirty="0">
                <a:latin typeface="Verdana" panose="020B0604030504040204" pitchFamily="34" charset="0"/>
                <a:ea typeface="Verdana" panose="020B0604030504040204" pitchFamily="34" charset="0"/>
              </a:rPr>
              <a:t>Keep slides relatively simple and avoid too much visual clutter. </a:t>
            </a:r>
          </a:p>
          <a:p>
            <a:pPr>
              <a:lnSpc>
                <a:spcPct val="150000"/>
              </a:lnSpc>
            </a:pPr>
            <a:r>
              <a:rPr lang="en-US" sz="3400" dirty="0">
                <a:latin typeface="Verdana" panose="020B0604030504040204" pitchFamily="34" charset="0"/>
                <a:ea typeface="Verdana" panose="020B0604030504040204" pitchFamily="34" charset="0"/>
              </a:rPr>
              <a:t>Graphics are always engaging, but need appropriate alt text.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Basic, but not childish, symbols can be helpful for everyone to quickly take in key information about your slide.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Alt text in PPT: right click to pull up options for any individual text box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view alt text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 write alt text that is the same as the table content, or, if appropriate, mark your image as decorative.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Alt text is particularly important if you are taking the highly recommended step of sharing a downloadable version of your PowerPoint.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Background color matching of your to your slide (see clutter graphic) minimizes distractions.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F2EE9F-96A3-D60C-7E60-B30F77A91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32" y="3697541"/>
            <a:ext cx="1306883" cy="1306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D2EBCB-352E-D3F1-4FD0-6C94DAFBC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07" y="1349591"/>
            <a:ext cx="1229334" cy="123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0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58EF-594E-6CAC-B0CC-8F4FA6F5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Color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94F71-3B71-1F91-795F-18934868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943" y="1617761"/>
            <a:ext cx="9623473" cy="48163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While maintaining a 4.5:1 color contrast ratio, avoid stark contrast (e.g. black text on a white background; bright color text/graphic on almost any background).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This is because strong contrast can create eyestrain.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Maintaining a 4.5:1 color contrast ratio is important because neurodivergent or not, a lot of people experience some level of visual impairment. </a:t>
            </a:r>
          </a:p>
          <a:p>
            <a:pPr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Use an additional modality other than color to convey meaning.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Ex: different patterns or labels on your graph. 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This is because a lot of people are color blind.</a:t>
            </a:r>
          </a:p>
          <a:p>
            <a:pPr lvl="1">
              <a:lnSpc>
                <a:spcPct val="16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This is especially important for red and green as a significant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proportion of the population is red-green colorblind.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04D26-1B9F-C5A8-333B-7E407B276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75" y="2957689"/>
            <a:ext cx="1187549" cy="1187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710120-7BBE-ABDA-0F49-ACB094125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343" y="4774085"/>
            <a:ext cx="2897945" cy="19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4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4E32-035C-E348-15BD-8A437AA1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Font &amp; text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18618-9FD8-0192-B2E5-76187F59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8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Must have: a sans-serif font.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Sans serif font: a typeface that doesn’t have decorative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lines or tapers at the ends of letters.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Best practice: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calibri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 addition to being sans serif, these fonts have good letter and word spacing for people with dyslexia.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Font size should be at least 18 point.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Bigger, as long as it does not impair readability (ex: 100 point font) is better.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Use left-aligned text when possible.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Left-aligned text is easier for many people with dyslexia and other neurodivergences to read than center or right-aligned text.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03B241-D56F-890B-F288-D09482293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02"/>
                    </a14:imgEffect>
                    <a14:imgEffect>
                      <a14:brightnessContrast bright="-16000" contras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548" r="18319"/>
          <a:stretch/>
        </p:blipFill>
        <p:spPr>
          <a:xfrm>
            <a:off x="9340949" y="1537254"/>
            <a:ext cx="2089052" cy="16714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515957-7BC2-0030-650B-709615C1BD1F}"/>
              </a:ext>
            </a:extLst>
          </p:cNvPr>
          <p:cNvSpPr txBox="1"/>
          <p:nvPr/>
        </p:nvSpPr>
        <p:spPr>
          <a:xfrm>
            <a:off x="8733158" y="1080472"/>
            <a:ext cx="6094826" cy="4517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Sans serif vs. serif</a:t>
            </a:r>
          </a:p>
        </p:txBody>
      </p:sp>
    </p:spTree>
    <p:extLst>
      <p:ext uri="{BB962C8B-B14F-4D97-AF65-F5344CB8AC3E}">
        <p14:creationId xmlns:p14="http://schemas.microsoft.com/office/powerpoint/2010/main" val="93862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4E32-035C-E348-15BD-8A437AA1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Readability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18618-9FD8-0192-B2E5-76187F59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45"/>
            <a:ext cx="10515600" cy="52683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Avoid blocks of all caps.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 equal height of all letters makes them more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difficult to differentiate from each other.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Best practice: consider using sentence case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for your headers as opposed to title case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as this makes them easier for many neurodivergent people to read.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Use 1.5 spacing.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Increases readability. 1.15 is also better than the default 1.0 spacing, but it will create barriers for more people than 1.5 will.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2.0 is technically best practice, but many neurodivergent people find the lines to be too far apart. </a:t>
            </a:r>
          </a:p>
        </p:txBody>
      </p:sp>
      <p:pic>
        <p:nvPicPr>
          <p:cNvPr id="5" name="Picture 4" descr="the words orange, apple, and pear in both lowercase and uppercase. A highlight on each word shows the uniform shape of uppercase vs the variation in shape that makes lowercase easier to read. ">
            <a:extLst>
              <a:ext uri="{FF2B5EF4-FFF2-40B4-BE49-F238E27FC236}">
                <a16:creationId xmlns:a16="http://schemas.microsoft.com/office/drawing/2014/main" id="{55793CC1-3861-2F98-6DC5-57D80772D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684" y="2126907"/>
            <a:ext cx="3207142" cy="12149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DE2255-F316-3D9A-A564-B0146F067C77}"/>
              </a:ext>
            </a:extLst>
          </p:cNvPr>
          <p:cNvSpPr txBox="1"/>
          <p:nvPr/>
        </p:nvSpPr>
        <p:spPr>
          <a:xfrm>
            <a:off x="8004517" y="1283284"/>
            <a:ext cx="6094826" cy="86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All caps vs. lowercase </a:t>
            </a:r>
            <a:b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87692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055F2-F744-F6DB-B08D-FA89A876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Multiple modalities of processing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9BF50-63F2-FCA1-0E57-AFDDB8028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91" y="1831234"/>
            <a:ext cx="10515600" cy="48332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Include spoken descriptions of relevant text or graphics that appear on your slide as part of your presentation.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Reading in overstimulating conference environments can be a challenge for some. By including descriptions in your oral presentation, you will increase the amount of information one can access.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Link and QR code to a downloadable public version of slides so someone can listen along or pull up in a way more accessible to them.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Allows one to revisit the presentation at their own pace, make any adjustments to format to make the presentation accessible to them, and listen to the slides with their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</a:rPr>
              <a:t>screenreader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* if they use one.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A15DE4-ED6F-4569-FA88-B28F152E1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28" y="2609808"/>
            <a:ext cx="1185851" cy="11858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116EB4-E473-F747-D109-F32B16374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42" y="4556496"/>
            <a:ext cx="1574021" cy="15740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2A499B-0099-5D45-BDC4-75CB05F10FF0}"/>
              </a:ext>
            </a:extLst>
          </p:cNvPr>
          <p:cNvSpPr txBox="1"/>
          <p:nvPr/>
        </p:nvSpPr>
        <p:spPr>
          <a:xfrm>
            <a:off x="-115018" y="6421264"/>
            <a:ext cx="12738338" cy="411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*Note: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screenreader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usage amongst neurodivergent individuals is way more common that most people realize. </a:t>
            </a:r>
          </a:p>
        </p:txBody>
      </p:sp>
    </p:spTree>
    <p:extLst>
      <p:ext uri="{BB962C8B-B14F-4D97-AF65-F5344CB8AC3E}">
        <p14:creationId xmlns:p14="http://schemas.microsoft.com/office/powerpoint/2010/main" val="307792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639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Accessible presentation formatting for neurodivergent populations</vt:lpstr>
      <vt:lpstr>Slide content</vt:lpstr>
      <vt:lpstr>Color usage</vt:lpstr>
      <vt:lpstr>Font &amp; text size</vt:lpstr>
      <vt:lpstr>Readability</vt:lpstr>
      <vt:lpstr>Multiple modalities of processing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Elodie Carel</dc:creator>
  <cp:lastModifiedBy>Stephen Crane</cp:lastModifiedBy>
  <cp:revision>2</cp:revision>
  <dcterms:created xsi:type="dcterms:W3CDTF">2024-07-23T18:48:14Z</dcterms:created>
  <dcterms:modified xsi:type="dcterms:W3CDTF">2024-09-04T16:49:58Z</dcterms:modified>
</cp:coreProperties>
</file>